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drawings/drawing1.xml" ContentType="application/vnd.openxmlformats-officedocument.drawingml.chartshapes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321" r:id="rId2"/>
    <p:sldId id="326" r:id="rId3"/>
    <p:sldId id="327" r:id="rId4"/>
    <p:sldId id="325" r:id="rId5"/>
    <p:sldId id="317" r:id="rId6"/>
    <p:sldId id="319" r:id="rId7"/>
    <p:sldId id="320" r:id="rId8"/>
    <p:sldId id="324" r:id="rId9"/>
    <p:sldId id="328" r:id="rId10"/>
    <p:sldId id="329" r:id="rId11"/>
    <p:sldId id="330" r:id="rId12"/>
    <p:sldId id="331" r:id="rId13"/>
    <p:sldId id="332" r:id="rId14"/>
    <p:sldId id="333" r:id="rId15"/>
    <p:sldId id="334" r:id="rId16"/>
    <p:sldId id="335" r:id="rId17"/>
    <p:sldId id="336" r:id="rId18"/>
    <p:sldId id="323" r:id="rId19"/>
  </p:sldIdLst>
  <p:sldSz cx="10693400" cy="7561263"/>
  <p:notesSz cx="6797675" cy="9926638"/>
  <p:defaultTextStyle>
    <a:defPPr>
      <a:defRPr lang="ru-RU"/>
    </a:defPPr>
    <a:lvl1pPr algn="l" defTabSz="1042988" rtl="0" fontAlgn="base">
      <a:spcBef>
        <a:spcPct val="0"/>
      </a:spcBef>
      <a:spcAft>
        <a:spcPct val="0"/>
      </a:spcAft>
      <a:defRPr sz="2000" b="1" kern="1200">
        <a:solidFill>
          <a:srgbClr val="005AA9"/>
        </a:solidFill>
        <a:latin typeface="Calibri" pitchFamily="34" charset="0"/>
        <a:ea typeface="+mn-ea"/>
        <a:cs typeface="+mn-cs"/>
      </a:defRPr>
    </a:lvl1pPr>
    <a:lvl2pPr marL="520700" indent="-63500" algn="l" defTabSz="1042988" rtl="0" fontAlgn="base">
      <a:spcBef>
        <a:spcPct val="0"/>
      </a:spcBef>
      <a:spcAft>
        <a:spcPct val="0"/>
      </a:spcAft>
      <a:defRPr sz="2000" b="1" kern="1200">
        <a:solidFill>
          <a:srgbClr val="005AA9"/>
        </a:solidFill>
        <a:latin typeface="Calibri" pitchFamily="34" charset="0"/>
        <a:ea typeface="+mn-ea"/>
        <a:cs typeface="+mn-cs"/>
      </a:defRPr>
    </a:lvl2pPr>
    <a:lvl3pPr marL="1042988" indent="-128588" algn="l" defTabSz="1042988" rtl="0" fontAlgn="base">
      <a:spcBef>
        <a:spcPct val="0"/>
      </a:spcBef>
      <a:spcAft>
        <a:spcPct val="0"/>
      </a:spcAft>
      <a:defRPr sz="2000" b="1" kern="1200">
        <a:solidFill>
          <a:srgbClr val="005AA9"/>
        </a:solidFill>
        <a:latin typeface="Calibri" pitchFamily="34" charset="0"/>
        <a:ea typeface="+mn-ea"/>
        <a:cs typeface="+mn-cs"/>
      </a:defRPr>
    </a:lvl3pPr>
    <a:lvl4pPr marL="1563688" indent="-192088" algn="l" defTabSz="1042988" rtl="0" fontAlgn="base">
      <a:spcBef>
        <a:spcPct val="0"/>
      </a:spcBef>
      <a:spcAft>
        <a:spcPct val="0"/>
      </a:spcAft>
      <a:defRPr sz="2000" b="1" kern="1200">
        <a:solidFill>
          <a:srgbClr val="005AA9"/>
        </a:solidFill>
        <a:latin typeface="Calibri" pitchFamily="34" charset="0"/>
        <a:ea typeface="+mn-ea"/>
        <a:cs typeface="+mn-cs"/>
      </a:defRPr>
    </a:lvl4pPr>
    <a:lvl5pPr marL="2085975" indent="-257175" algn="l" defTabSz="1042988" rtl="0" fontAlgn="base">
      <a:spcBef>
        <a:spcPct val="0"/>
      </a:spcBef>
      <a:spcAft>
        <a:spcPct val="0"/>
      </a:spcAft>
      <a:defRPr sz="2000" b="1" kern="1200">
        <a:solidFill>
          <a:srgbClr val="005AA9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rgbClr val="005AA9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rgbClr val="005AA9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rgbClr val="005AA9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rgbClr val="005AA9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82">
          <p15:clr>
            <a:srgbClr val="A4A3A4"/>
          </p15:clr>
        </p15:guide>
        <p15:guide id="2" orient="horz" pos="1116">
          <p15:clr>
            <a:srgbClr val="A4A3A4"/>
          </p15:clr>
        </p15:guide>
        <p15:guide id="3" orient="horz" pos="348">
          <p15:clr>
            <a:srgbClr val="A4A3A4"/>
          </p15:clr>
        </p15:guide>
        <p15:guide id="4" orient="horz" pos="4470">
          <p15:clr>
            <a:srgbClr val="A4A3A4"/>
          </p15:clr>
        </p15:guide>
        <p15:guide id="5" pos="3368">
          <p15:clr>
            <a:srgbClr val="A4A3A4"/>
          </p15:clr>
        </p15:guide>
        <p15:guide id="6" pos="828">
          <p15:clr>
            <a:srgbClr val="A4A3A4"/>
          </p15:clr>
        </p15:guide>
        <p15:guide id="7" pos="1824">
          <p15:clr>
            <a:srgbClr val="A4A3A4"/>
          </p15:clr>
        </p15:guide>
        <p15:guide id="8" pos="6011">
          <p15:clr>
            <a:srgbClr val="A4A3A4"/>
          </p15:clr>
        </p15:guide>
        <p15:guide id="9" pos="6456">
          <p15:clr>
            <a:srgbClr val="A4A3A4"/>
          </p15:clr>
        </p15:guide>
        <p15:guide id="10" pos="6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797B"/>
    <a:srgbClr val="0070C0"/>
    <a:srgbClr val="21A340"/>
    <a:srgbClr val="26BC4A"/>
    <a:srgbClr val="FFFFCC"/>
    <a:srgbClr val="CE5EB9"/>
    <a:srgbClr val="000099"/>
    <a:srgbClr val="22A641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8417" autoAdjust="0"/>
  </p:normalViewPr>
  <p:slideViewPr>
    <p:cSldViewPr>
      <p:cViewPr>
        <p:scale>
          <a:sx n="75" d="100"/>
          <a:sy n="75" d="100"/>
        </p:scale>
        <p:origin x="-564" y="-582"/>
      </p:cViewPr>
      <p:guideLst>
        <p:guide orient="horz" pos="2382"/>
        <p:guide orient="horz" pos="1116"/>
        <p:guide orient="horz" pos="348"/>
        <p:guide orient="horz" pos="4470"/>
        <p:guide pos="3368"/>
        <p:guide pos="828"/>
        <p:guide pos="1824"/>
        <p:guide pos="6011"/>
        <p:guide pos="6456"/>
        <p:guide pos="6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16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0.92248455366192061"/>
          <c:h val="0.9236704605755476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metal"/>
          </c:spPr>
          <c:dLbls>
            <c:dLbl>
              <c:idx val="0"/>
              <c:layout>
                <c:manualLayout>
                  <c:x val="0.16945049422790393"/>
                  <c:y val="4.00353449692808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9690434202925963"/>
                  <c:y val="-9.729642389244957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32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Лист1!$A$2:$A$3</c:f>
              <c:strCache>
                <c:ptCount val="2"/>
                <c:pt idx="0">
                  <c:v>ЮЛ</c:v>
                </c:pt>
                <c:pt idx="1">
                  <c:v>ИП</c:v>
                </c:pt>
              </c:strCache>
            </c:strRef>
          </c:cat>
          <c:val>
            <c:numRef>
              <c:f>Лист1!$B$2:$B$3</c:f>
              <c:numCache>
                <c:formatCode>0</c:formatCode>
                <c:ptCount val="2"/>
                <c:pt idx="0">
                  <c:v>76986</c:v>
                </c:pt>
                <c:pt idx="1">
                  <c:v>41331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41F-49C3-9EF8-A228F85E52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г. Ижевск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2017 год, млн. руб.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1878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г. Сарапул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2017 год, млн. руб.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124.5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Завьялово и Завьяловский район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2017 год, млн. руб.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104.6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г. Воткинск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2017 год, млн. руб.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91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г. Глазов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2017 год, млн. руб.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77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г. Можга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2017 год, млн. руб.</c:v>
                </c:pt>
              </c:strCache>
            </c:strRef>
          </c:cat>
          <c:val>
            <c:numRef>
              <c:f>Лист1!$G$2</c:f>
              <c:numCache>
                <c:formatCode>General</c:formatCode>
                <c:ptCount val="1"/>
                <c:pt idx="0">
                  <c:v>44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Игра и Игринский район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2017 год, млн. руб.</c:v>
                </c:pt>
              </c:strCache>
            </c:strRef>
          </c:cat>
          <c:val>
            <c:numRef>
              <c:f>Лист1!$H$2</c:f>
              <c:numCache>
                <c:formatCode>General</c:formatCode>
                <c:ptCount val="1"/>
                <c:pt idx="0">
                  <c:v>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002240"/>
        <c:axId val="35003776"/>
      </c:barChart>
      <c:catAx>
        <c:axId val="350022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400" b="1">
                <a:solidFill>
                  <a:schemeClr val="tx1"/>
                </a:solidFill>
              </a:defRPr>
            </a:pPr>
            <a:endParaRPr lang="ru-RU"/>
          </a:p>
        </c:txPr>
        <c:crossAx val="35003776"/>
        <c:crosses val="autoZero"/>
        <c:auto val="1"/>
        <c:lblAlgn val="ctr"/>
        <c:lblOffset val="100"/>
        <c:noMultiLvlLbl val="0"/>
      </c:catAx>
      <c:valAx>
        <c:axId val="350037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35002240"/>
        <c:crosses val="autoZero"/>
        <c:crossBetween val="between"/>
      </c:valAx>
      <c:spPr>
        <a:solidFill>
          <a:srgbClr val="0070C0">
            <a:alpha val="10000"/>
          </a:srgbClr>
        </a:solidFill>
      </c:spPr>
    </c:plotArea>
    <c:legend>
      <c:legendPos val="r"/>
      <c:layout/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Общий объем нарушений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pattFill prst="wdDnDiag">
                <a:fgClr>
                  <a:schemeClr val="accent1"/>
                </a:fgClr>
                <a:bgClr>
                  <a:schemeClr val="bg1"/>
                </a:bgClr>
              </a:pattFill>
            </c:spPr>
          </c:dPt>
          <c:dLbls>
            <c:numFmt formatCode="#,##0" sourceLinked="0"/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2017 год, тыс. руб.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586820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Нарушения по спецрежимам</c:v>
                </c:pt>
              </c:strCache>
            </c:strRef>
          </c:tx>
          <c:spPr>
            <a:pattFill prst="wdDnDiag">
              <a:fgClr>
                <a:srgbClr val="FF0000"/>
              </a:fgClr>
              <a:bgClr>
                <a:schemeClr val="bg1"/>
              </a:bgClr>
            </a:pattFill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2017 год, тыс. руб.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33516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42089088"/>
        <c:axId val="42094976"/>
      </c:barChart>
      <c:catAx>
        <c:axId val="42089088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42094976"/>
        <c:crosses val="autoZero"/>
        <c:auto val="1"/>
        <c:lblAlgn val="ctr"/>
        <c:lblOffset val="100"/>
        <c:noMultiLvlLbl val="0"/>
      </c:catAx>
      <c:valAx>
        <c:axId val="42094976"/>
        <c:scaling>
          <c:orientation val="minMax"/>
        </c:scaling>
        <c:delete val="0"/>
        <c:axPos val="b"/>
        <c:majorGridlines/>
        <c:numFmt formatCode="#,##0" sourceLinked="0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42089088"/>
        <c:crosses val="autoZero"/>
        <c:crossBetween val="between"/>
      </c:valAx>
      <c:spPr>
        <a:solidFill>
          <a:schemeClr val="tx2">
            <a:lumMod val="75000"/>
            <a:alpha val="5000"/>
          </a:schemeClr>
        </a:solidFill>
      </c:spPr>
    </c:plotArea>
    <c:legend>
      <c:legendPos val="b"/>
      <c:layout/>
      <c:overlay val="0"/>
      <c:txPr>
        <a:bodyPr/>
        <a:lstStyle/>
        <a:p>
          <a:pPr>
            <a:defRPr sz="24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16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0.97178091323186311"/>
          <c:h val="0.8600902578299609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metal"/>
          </c:spPr>
          <c:dLbls>
            <c:dLbl>
              <c:idx val="0"/>
              <c:layout>
                <c:manualLayout>
                  <c:x val="0.20951267725929937"/>
                  <c:y val="5.039573644346885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21286524991304884"/>
                  <c:y val="-8.926522794088674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32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ЮЛ</c:v>
                </c:pt>
                <c:pt idx="1">
                  <c:v>ИП</c:v>
                </c:pt>
              </c:strCache>
            </c:strRef>
          </c:cat>
          <c:val>
            <c:numRef>
              <c:f>Лист1!$B$2:$B$3</c:f>
              <c:numCache>
                <c:formatCode>0</c:formatCode>
                <c:ptCount val="2"/>
                <c:pt idx="0">
                  <c:v>74863</c:v>
                </c:pt>
                <c:pt idx="1">
                  <c:v>38017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41D-4D67-A625-5F01E945AA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473658485634865"/>
          <c:y val="9.2346984448953437E-2"/>
          <c:w val="0.56518439204321513"/>
          <c:h val="0.8370130162860074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delete val="1"/>
            </c:dLbl>
            <c:dLbl>
              <c:idx val="1"/>
              <c:layout>
                <c:manualLayout>
                  <c:x val="0.26132069102221639"/>
                  <c:y val="-0.20243216513717169"/>
                </c:manualLayout>
              </c:layout>
              <c:tx>
                <c:rich>
                  <a:bodyPr/>
                  <a:lstStyle/>
                  <a:p>
                    <a:pPr>
                      <a:defRPr sz="1600" b="1"/>
                    </a:pPr>
                    <a:r>
                      <a:rPr lang="ru-RU" sz="1600" b="1" dirty="0" smtClean="0"/>
                      <a:t>Плательщики </a:t>
                    </a:r>
                    <a:r>
                      <a:rPr lang="ru-RU" sz="1600" b="1" dirty="0" err="1" smtClean="0"/>
                      <a:t>спецрежимов</a:t>
                    </a:r>
                    <a:r>
                      <a:rPr lang="ru-RU" sz="1600" b="1" dirty="0" smtClean="0"/>
                      <a:t> </a:t>
                    </a:r>
                    <a:endParaRPr lang="ru-RU" sz="1600" b="1" dirty="0"/>
                  </a:p>
                  <a:p>
                    <a:pPr>
                      <a:defRPr sz="1600" b="1"/>
                    </a:pPr>
                    <a:r>
                      <a:rPr lang="ru-RU" sz="1600" b="1" dirty="0"/>
                      <a:t>72.8%</a:t>
                    </a: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Общее количество плательщиков</c:v>
                </c:pt>
                <c:pt idx="1">
                  <c:v>Плательщики спецрежимов</c:v>
                </c:pt>
              </c:strCache>
            </c:strRef>
          </c:cat>
          <c:val>
            <c:numRef>
              <c:f>Лист1!$B$2:$B$3</c:f>
              <c:numCache>
                <c:formatCode>0.0%</c:formatCode>
                <c:ptCount val="2"/>
                <c:pt idx="0">
                  <c:v>0.27200000000000002</c:v>
                </c:pt>
                <c:pt idx="1">
                  <c:v>0.72799999999999998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delete val="1"/>
            </c:dLbl>
            <c:dLbl>
              <c:idx val="1"/>
              <c:layout>
                <c:manualLayout>
                  <c:x val="0.22609975433911358"/>
                  <c:y val="-0.2593303233457237"/>
                </c:manualLayout>
              </c:layout>
              <c:tx>
                <c:rich>
                  <a:bodyPr/>
                  <a:lstStyle/>
                  <a:p>
                    <a:r>
                      <a:rPr lang="ru-RU" sz="1600" b="1" dirty="0" smtClean="0"/>
                      <a:t>Плательщики </a:t>
                    </a:r>
                    <a:r>
                      <a:rPr lang="ru-RU" sz="1600" b="1" dirty="0" err="1" smtClean="0"/>
                      <a:t>спецрежимов</a:t>
                    </a:r>
                    <a:r>
                      <a:rPr lang="ru-RU" sz="1600" b="1" dirty="0" smtClean="0"/>
                      <a:t> </a:t>
                    </a:r>
                    <a:r>
                      <a:rPr lang="ru-RU" sz="1600" b="1" dirty="0"/>
                      <a:t>78.9%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Общее количество налогоплательщиков</c:v>
                </c:pt>
                <c:pt idx="1">
                  <c:v>Применяют спецрежимы</c:v>
                </c:pt>
              </c:strCache>
            </c:strRef>
          </c:cat>
          <c:val>
            <c:numRef>
              <c:f>Лист1!$B$2:$B$3</c:f>
              <c:numCache>
                <c:formatCode>0.0%</c:formatCode>
                <c:ptCount val="2"/>
                <c:pt idx="0">
                  <c:v>0.21099999999999999</c:v>
                </c:pt>
                <c:pt idx="1">
                  <c:v>0.78900000000000003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solidFill>
          <a:schemeClr val="bg1">
            <a:lumMod val="65000"/>
            <a:alpha val="45000"/>
          </a:schemeClr>
        </a:solidFill>
      </c:spPr>
    </c:floor>
    <c:sideWall>
      <c:thickness val="0"/>
      <c:spPr>
        <a:solidFill>
          <a:schemeClr val="bg1">
            <a:lumMod val="65000"/>
            <a:alpha val="33000"/>
          </a:schemeClr>
        </a:solidFill>
      </c:spPr>
    </c:sideWall>
    <c:backWall>
      <c:thickness val="0"/>
      <c:spPr>
        <a:solidFill>
          <a:schemeClr val="bg1">
            <a:lumMod val="65000"/>
            <a:alpha val="33000"/>
          </a:schemeClr>
        </a:solidFill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Общая налоговая база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0.26777235619399953"/>
                  <c:y val="-2.2650327279395113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983 793    млн. руб.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2394502800580956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984 351     млн. руб.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Лист1!$A$2:$A$3</c:f>
              <c:numCache>
                <c:formatCode>m/d/yyyy</c:formatCode>
                <c:ptCount val="2"/>
                <c:pt idx="0">
                  <c:v>42736</c:v>
                </c:pt>
                <c:pt idx="1">
                  <c:v>43101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983793</c:v>
                </c:pt>
                <c:pt idx="1">
                  <c:v>984351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Налоговая база по СНР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3172607747557653E-2"/>
                  <c:y val="-2.94454254632125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104 644    млн. руб.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1885240650471115E-2"/>
                  <c:y val="-3.85055563749702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120 314       млн. руб.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Лист1!$A$2:$A$3</c:f>
              <c:numCache>
                <c:formatCode>m/d/yyyy</c:formatCode>
                <c:ptCount val="2"/>
                <c:pt idx="0">
                  <c:v>42736</c:v>
                </c:pt>
                <c:pt idx="1">
                  <c:v>43101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104644</c:v>
                </c:pt>
                <c:pt idx="1">
                  <c:v>120314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95874048"/>
        <c:axId val="95875840"/>
        <c:axId val="0"/>
      </c:bar3DChart>
      <c:dateAx>
        <c:axId val="95874048"/>
        <c:scaling>
          <c:orientation val="minMax"/>
        </c:scaling>
        <c:delete val="0"/>
        <c:axPos val="l"/>
        <c:numFmt formatCode="m/d/yyyy" sourceLinked="1"/>
        <c:majorTickMark val="none"/>
        <c:minorTickMark val="none"/>
        <c:tickLblPos val="nextTo"/>
        <c:txPr>
          <a:bodyPr/>
          <a:lstStyle/>
          <a:p>
            <a:pPr>
              <a:defRPr sz="1900" b="1"/>
            </a:pPr>
            <a:endParaRPr lang="ru-RU"/>
          </a:p>
        </c:txPr>
        <c:crossAx val="95875840"/>
        <c:crosses val="autoZero"/>
        <c:auto val="1"/>
        <c:lblOffset val="100"/>
        <c:baseTimeUnit val="years"/>
      </c:dateAx>
      <c:valAx>
        <c:axId val="95875840"/>
        <c:scaling>
          <c:orientation val="minMax"/>
        </c:scaling>
        <c:delete val="0"/>
        <c:axPos val="b"/>
        <c:majorGridlines/>
        <c:min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9587404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24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solidFill>
          <a:srgbClr val="00B0F0">
            <a:alpha val="18000"/>
          </a:srgbClr>
        </a:solidFill>
      </c:spPr>
    </c:floor>
    <c:sideWall>
      <c:thickness val="0"/>
      <c:spPr>
        <a:solidFill>
          <a:schemeClr val="tx2">
            <a:lumMod val="75000"/>
            <a:alpha val="15000"/>
          </a:schemeClr>
        </a:solidFill>
      </c:spPr>
    </c:sideWall>
    <c:backWall>
      <c:thickness val="0"/>
      <c:spPr>
        <a:solidFill>
          <a:schemeClr val="tx2">
            <a:lumMod val="75000"/>
            <a:alpha val="15000"/>
          </a:schemeClr>
        </a:soli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субъектов МП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6764585079772283E-2"/>
                  <c:y val="-7.787734984713097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59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216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3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По состоянию на 01.01.2018г.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59216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Субъекты МП применяющие СНР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3445240091168321E-2"/>
                  <c:y val="-0.1122350041914534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33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457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3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По состоянию на 01.01.2018г.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33457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6217088"/>
        <c:axId val="6222976"/>
        <c:axId val="0"/>
      </c:bar3DChart>
      <c:catAx>
        <c:axId val="621708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400" b="1">
                <a:solidFill>
                  <a:schemeClr val="tx1"/>
                </a:solidFill>
              </a:defRPr>
            </a:pPr>
            <a:endParaRPr lang="ru-RU"/>
          </a:p>
        </c:txPr>
        <c:crossAx val="6222976"/>
        <c:crosses val="autoZero"/>
        <c:auto val="1"/>
        <c:lblAlgn val="ctr"/>
        <c:lblOffset val="100"/>
        <c:noMultiLvlLbl val="0"/>
      </c:catAx>
      <c:valAx>
        <c:axId val="6222976"/>
        <c:scaling>
          <c:orientation val="minMax"/>
        </c:scaling>
        <c:delete val="0"/>
        <c:axPos val="l"/>
        <c:majorGridlines>
          <c:spPr>
            <a:ln w="22225"/>
          </c:spPr>
        </c:majorGridlines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621708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8.3586461773607637E-2"/>
          <c:y val="0.92559657294594155"/>
          <c:w val="0.81679339921826866"/>
          <c:h val="6.5693832372534733E-2"/>
        </c:manualLayout>
      </c:layout>
      <c:overlay val="0"/>
      <c:txPr>
        <a:bodyPr/>
        <a:lstStyle/>
        <a:p>
          <a:pPr>
            <a:defRPr sz="20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097911846926489E-2"/>
          <c:y val="8.70574697570385E-2"/>
          <c:w val="0.64035925223801882"/>
          <c:h val="0.8772326580564662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6268848294280955"/>
                  <c:y val="-5.11709566863415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365724301883606"/>
                  <c:y val="-9.81396018317575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3621094477528315E-2"/>
                  <c:y val="0.107876920191370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10119262075636541"/>
                  <c:y val="1.1720647271537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Упрощенная система</c:v>
                </c:pt>
                <c:pt idx="1">
                  <c:v>Единый налог на вмененный доход</c:v>
                </c:pt>
                <c:pt idx="2">
                  <c:v>Патентная система налогообложения</c:v>
                </c:pt>
                <c:pt idx="3">
                  <c:v>Сельхозналог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0.52700000000000002</c:v>
                </c:pt>
                <c:pt idx="1">
                  <c:v>0.35099999999999998</c:v>
                </c:pt>
                <c:pt idx="2">
                  <c:v>0.109</c:v>
                </c:pt>
                <c:pt idx="3">
                  <c:v>1.2999999999999999E-2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solidFill>
          <a:schemeClr val="bg1">
            <a:lumMod val="65000"/>
            <a:alpha val="11000"/>
          </a:schemeClr>
        </a:solidFill>
      </c:spPr>
    </c:plotArea>
    <c:legend>
      <c:legendPos val="r"/>
      <c:layout/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Упрощенная система</c:v>
                </c:pt>
              </c:strCache>
            </c:strRef>
          </c:tx>
          <c:spPr>
            <a:ln w="88900"/>
          </c:spPr>
          <c:marker>
            <c:symbol val="diamond"/>
            <c:size val="21"/>
          </c:marker>
          <c:dLbls>
            <c:dLbl>
              <c:idx val="0"/>
              <c:layout>
                <c:manualLayout>
                  <c:x val="-1.5156737701533347E-2"/>
                  <c:y val="-3.98930542109077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5156737701533347E-2"/>
                  <c:y val="-5.03912263716729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8894262279697036E-3"/>
                  <c:y val="-2.93948820501425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29606</c:v>
                </c:pt>
                <c:pt idx="1">
                  <c:v>29648</c:v>
                </c:pt>
                <c:pt idx="2">
                  <c:v>31155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Единый налог на вмененный доход</c:v>
                </c:pt>
              </c:strCache>
            </c:strRef>
          </c:tx>
          <c:spPr>
            <a:ln w="88900"/>
          </c:spPr>
          <c:marker>
            <c:symbol val="square"/>
            <c:size val="13"/>
          </c:marker>
          <c:dLbls>
            <c:dLbl>
              <c:idx val="0"/>
              <c:layout>
                <c:manualLayout>
                  <c:x val="-8.2673114735636443E-3"/>
                  <c:y val="-3.35941509144486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3.35941509144486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4.19926886430608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20492</c:v>
                </c:pt>
                <c:pt idx="1">
                  <c:v>20474</c:v>
                </c:pt>
                <c:pt idx="2">
                  <c:v>20725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Патентная система</c:v>
                </c:pt>
              </c:strCache>
            </c:strRef>
          </c:tx>
          <c:spPr>
            <a:ln w="88900"/>
          </c:spPr>
          <c:marker>
            <c:symbol val="square"/>
            <c:size val="13"/>
          </c:marker>
          <c:dLbls>
            <c:dLbl>
              <c:idx val="0"/>
              <c:layout>
                <c:manualLayout>
                  <c:x val="-8.2673114735636443E-3"/>
                  <c:y val="-5.45904952359789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5156737701533347E-2"/>
                  <c:y val="-3.35941509144486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3.98930542109077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3605</c:v>
                </c:pt>
                <c:pt idx="1">
                  <c:v>5127</c:v>
                </c:pt>
                <c:pt idx="2">
                  <c:v>6454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Сельхозналог</c:v>
                </c:pt>
              </c:strCache>
            </c:strRef>
          </c:tx>
          <c:spPr>
            <a:ln w="88900"/>
          </c:spPr>
          <c:marker>
            <c:symbol val="square"/>
            <c:size val="14"/>
          </c:marker>
          <c:dLbls>
            <c:dLbl>
              <c:idx val="0"/>
              <c:layout>
                <c:manualLayout>
                  <c:x val="1.3778852455939407E-2"/>
                  <c:y val="-3.1494516482295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3.1494516482295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2.09963443215304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813</c:v>
                </c:pt>
                <c:pt idx="1">
                  <c:v>830</c:v>
                </c:pt>
                <c:pt idx="2">
                  <c:v>794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62016"/>
        <c:axId val="6663552"/>
      </c:lineChart>
      <c:catAx>
        <c:axId val="6662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6663552"/>
        <c:crosses val="autoZero"/>
        <c:auto val="1"/>
        <c:lblAlgn val="ctr"/>
        <c:lblOffset val="100"/>
        <c:noMultiLvlLbl val="0"/>
      </c:catAx>
      <c:valAx>
        <c:axId val="666355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666201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8.6399886210180424E-2"/>
          <c:y val="0.88027140502907086"/>
          <c:w val="0.85748526462515495"/>
          <c:h val="0.10369532353548017"/>
        </c:manualLayout>
      </c:layout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Общая сумма поступлений налогов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151205438285235E-3"/>
                  <c:y val="0.18064793336215654"/>
                </c:manualLayout>
              </c:layout>
              <c:tx>
                <c:rich>
                  <a:bodyPr/>
                  <a:lstStyle/>
                  <a:p>
                    <a:pPr>
                      <a:defRPr sz="2000" b="1"/>
                    </a:pPr>
                    <a:r>
                      <a:rPr lang="en-US" sz="2000" b="1" dirty="0" smtClean="0"/>
                      <a:t>168.4</a:t>
                    </a:r>
                    <a:r>
                      <a:rPr lang="ru-RU" sz="2000" b="1" dirty="0" smtClean="0"/>
                      <a:t>          млрд. руб.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2017 год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168.4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Поступления налогов по специальным режимам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 smtClean="0"/>
                      <a:t>3.3</a:t>
                    </a:r>
                    <a:r>
                      <a:rPr lang="ru-RU" b="1" smtClean="0"/>
                      <a:t> млрд. руб.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2017 год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3.3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809856"/>
        <c:axId val="34930688"/>
      </c:barChart>
      <c:catAx>
        <c:axId val="68098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800" b="1">
                <a:solidFill>
                  <a:schemeClr val="tx1"/>
                </a:solidFill>
              </a:defRPr>
            </a:pPr>
            <a:endParaRPr lang="ru-RU"/>
          </a:p>
        </c:txPr>
        <c:crossAx val="34930688"/>
        <c:crosses val="autoZero"/>
        <c:auto val="1"/>
        <c:lblAlgn val="ctr"/>
        <c:lblOffset val="100"/>
        <c:noMultiLvlLbl val="0"/>
      </c:catAx>
      <c:valAx>
        <c:axId val="349306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809856"/>
        <c:crosses val="autoZero"/>
        <c:crossBetween val="between"/>
      </c:valAx>
      <c:spPr>
        <a:solidFill>
          <a:srgbClr val="0070C0">
            <a:alpha val="8000"/>
          </a:srgbClr>
        </a:solidFill>
      </c:spPr>
    </c:plotArea>
    <c:legend>
      <c:legendPos val="r"/>
      <c:layout/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0.51309</cdr:x>
      <cdr:y>0.52827</cdr:y>
    </cdr:from>
    <cdr:to>
      <cdr:x>0.61387</cdr:x>
      <cdr:y>0.68127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655244" y="315730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non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D9797B"/>
              </a:solidFill>
              <a:effectLst/>
              <a:uLnTx/>
              <a:uFillTx/>
              <a:latin typeface="+mj-lt"/>
              <a:ea typeface="+mj-ea"/>
              <a:cs typeface="+mj-cs"/>
            </a:rPr>
            <a:t>2%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0.32061</cdr:x>
      <cdr:y>0.01235</cdr:y>
    </cdr:from>
    <cdr:to>
      <cdr:x>0.47328</cdr:x>
      <cdr:y>0.16912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24336" y="72008"/>
          <a:ext cx="144016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non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ru-RU" sz="3600" b="1" i="0" u="sng" strike="noStrike" kern="1200" cap="none" spc="0" normalizeH="0" baseline="0" noProof="0" dirty="0" smtClean="0">
              <a:ln>
                <a:noFill/>
              </a:ln>
              <a:solidFill>
                <a:srgbClr val="D9797B"/>
              </a:solidFill>
              <a:effectLst/>
              <a:uLnTx/>
              <a:uFillTx/>
              <a:latin typeface="+mj-lt"/>
              <a:ea typeface="+mj-ea"/>
              <a:cs typeface="+mj-cs"/>
            </a:rPr>
            <a:t>5,7%</a:t>
          </a:r>
        </a:p>
      </cdr:txBody>
    </cdr:sp>
  </cdr:relSizeAnchor>
  <cdr:relSizeAnchor xmlns:cdr="http://schemas.openxmlformats.org/drawingml/2006/chartDrawing">
    <cdr:from>
      <cdr:x>0.25954</cdr:x>
      <cdr:y>0.09876</cdr:y>
    </cdr:from>
    <cdr:to>
      <cdr:x>0.32824</cdr:x>
      <cdr:y>0.16049</cdr:y>
    </cdr:to>
    <cdr:cxnSp macro="">
      <cdr:nvCxnSpPr>
        <cdr:cNvPr id="4" name="Прямая со стрелкой 3"/>
        <cdr:cNvCxnSpPr/>
      </cdr:nvCxnSpPr>
      <cdr:spPr>
        <a:xfrm xmlns:a="http://schemas.openxmlformats.org/drawingml/2006/main" flipV="1">
          <a:off x="2448272" y="576064"/>
          <a:ext cx="648000" cy="360040"/>
        </a:xfrm>
        <a:prstGeom xmlns:a="http://schemas.openxmlformats.org/drawingml/2006/main" prst="straightConnector1">
          <a:avLst/>
        </a:prstGeom>
        <a:ln xmlns:a="http://schemas.openxmlformats.org/drawingml/2006/main" w="38100">
          <a:tailEnd type="arrow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51" cy="4960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043056" fontAlgn="auto">
              <a:spcBef>
                <a:spcPts val="0"/>
              </a:spcBef>
              <a:spcAft>
                <a:spcPts val="0"/>
              </a:spcAft>
              <a:defRPr sz="1200" b="0" dirty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728" y="0"/>
            <a:ext cx="2946351" cy="4960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043056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32D15139-D8B2-4EBD-9927-F292ABCE3752}" type="datetimeFigureOut">
              <a:rPr lang="ru-RU"/>
              <a:pPr>
                <a:defRPr/>
              </a:pPr>
              <a:t>04.06.2018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66763" y="744538"/>
            <a:ext cx="52641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28" y="4715273"/>
            <a:ext cx="5437821" cy="4466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959"/>
            <a:ext cx="2946351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043056" fontAlgn="auto">
              <a:spcBef>
                <a:spcPts val="0"/>
              </a:spcBef>
              <a:spcAft>
                <a:spcPts val="0"/>
              </a:spcAft>
              <a:defRPr sz="1200" b="0" dirty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728" y="9428959"/>
            <a:ext cx="2946351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043056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05AC9396-92AF-4E0C-80ED-FDC9848835D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79134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0700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2988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3688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5975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66763" y="744538"/>
            <a:ext cx="526415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35AEC-6240-45D3-A78A-C8D4CECEF4CF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4839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10691812" cy="756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3708623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1869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rtlCol="0">
            <a:normAutofit/>
          </a:bodyPr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46793-4FF1-4DCF-9519-96AAC828AF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9620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8FC41-1256-4663-8C57-CC7B213D4A3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32777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5CF0E-B410-4626-B3B1-626FAB3BF87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1088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10691812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9"/>
          <p:cNvSpPr txBox="1"/>
          <p:nvPr userDrawn="1"/>
        </p:nvSpPr>
        <p:spPr>
          <a:xfrm>
            <a:off x="6931025" y="5653088"/>
            <a:ext cx="1079500" cy="415925"/>
          </a:xfrm>
          <a:prstGeom prst="rect">
            <a:avLst/>
          </a:prstGeom>
          <a:noFill/>
        </p:spPr>
        <p:txBody>
          <a:bodyPr/>
          <a:lstStyle/>
          <a:p>
            <a:pPr defTabSz="1043056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1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5" y="1771650"/>
            <a:ext cx="8561139" cy="5324475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0363" indent="3175">
              <a:defRPr>
                <a:latin typeface="+mj-lt"/>
              </a:defRPr>
            </a:lvl2pPr>
            <a:lvl3pPr marL="628650" indent="-260350">
              <a:tabLst/>
              <a:defRPr>
                <a:latin typeface="+mj-lt"/>
              </a:defRPr>
            </a:lvl3pPr>
            <a:lvl4pPr marL="0" indent="360363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199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lvl="0"/>
            <a:r>
              <a:rPr lang="en-US" noProof="0" dirty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1D9C1-F086-4FE5-A456-7E8B72CFCCA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7847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5" y="1771650"/>
            <a:ext cx="8561139" cy="5324475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3538" indent="0">
              <a:defRPr>
                <a:latin typeface="+mj-lt"/>
              </a:defRPr>
            </a:lvl2pPr>
            <a:lvl3pPr marL="628650" indent="-260350">
              <a:defRPr>
                <a:latin typeface="+mj-lt"/>
              </a:defRPr>
            </a:lvl3pPr>
            <a:lvl4pPr marL="0" indent="360363">
              <a:defRPr>
                <a:latin typeface="+mj-lt"/>
              </a:defRPr>
            </a:lvl4pPr>
            <a:lvl5pPr marL="1435100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961196" y="552451"/>
            <a:ext cx="8581267" cy="1219199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lvl="0"/>
            <a:r>
              <a:rPr lang="en-US" noProof="0" dirty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7F3BA-F93D-4389-94FA-6B981D53F49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4700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755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3781425"/>
            <a:ext cx="8561139" cy="3314700"/>
          </a:xfrm>
        </p:spPr>
        <p:txBody>
          <a:bodyPr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A1F70-6E67-47B8-843E-1B1840AECE3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0645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10691812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58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8B9D4-3375-45D9-BF70-8C1084506F9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9718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4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771650"/>
            <a:ext cx="4297420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25" y="2397901"/>
            <a:ext cx="4297420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1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1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AD248-992A-4082-B875-115000B29FD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3776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10691812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8C129-A482-474A-819B-7493A05E249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401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578975" y="6475413"/>
            <a:ext cx="663575" cy="719137"/>
          </a:xfrm>
        </p:spPr>
        <p:txBody>
          <a:bodyPr/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F0540218-2EB2-4473-94D1-0C959D5260D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5515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71D46-9458-4EBD-A474-CCB37130EB5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7562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954088" y="539750"/>
            <a:ext cx="8588375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954088" y="1763713"/>
            <a:ext cx="8588375" cy="533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 defTabSz="1043056" fontAlgn="auto">
              <a:spcBef>
                <a:spcPts val="0"/>
              </a:spcBef>
              <a:spcAft>
                <a:spcPts val="0"/>
              </a:spcAft>
              <a:defRPr sz="1400" b="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 defTabSz="1043056" fontAlgn="auto">
              <a:spcBef>
                <a:spcPts val="0"/>
              </a:spcBef>
              <a:spcAft>
                <a:spcPts val="0"/>
              </a:spcAft>
              <a:defRPr sz="1400" b="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734550" y="6661150"/>
            <a:ext cx="725488" cy="696913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 defTabSz="1043056" fontAlgn="auto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 sz="2700" b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6B839B96-4130-4F91-98D3-BC37ACFE583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56" r:id="rId6"/>
    <p:sldLayoutId id="2147483666" r:id="rId7"/>
    <p:sldLayoutId id="2147483667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2pPr>
      <a:lvl3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3pPr>
      <a:lvl4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4pPr>
      <a:lvl5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5pPr>
      <a:lvl6pPr marL="457200" algn="l" defTabSz="1042988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6pPr>
      <a:lvl7pPr marL="914400" algn="l" defTabSz="1042988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7pPr>
      <a:lvl8pPr marL="1371600" algn="l" defTabSz="1042988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8pPr>
      <a:lvl9pPr marL="1828800" algn="l" defTabSz="1042988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9pPr>
    </p:titleStyle>
    <p:bodyStyle>
      <a:lvl1pPr marL="363538" algn="l" defTabSz="1042988" rtl="0" eaLnBrk="0" fontAlgn="base" hangingPunct="0">
        <a:spcBef>
          <a:spcPct val="20000"/>
        </a:spcBef>
        <a:spcAft>
          <a:spcPct val="0"/>
        </a:spcAft>
        <a:buFont typeface="+mj-lt"/>
        <a:defRPr sz="3600" kern="1200">
          <a:solidFill>
            <a:srgbClr val="005AA9"/>
          </a:solidFill>
          <a:latin typeface="+mj-lt"/>
          <a:ea typeface="+mn-ea"/>
          <a:cs typeface="+mn-cs"/>
        </a:defRPr>
      </a:lvl1pPr>
      <a:lvl2pPr marL="363538" algn="l" defTabSz="1042988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rgbClr val="504F53"/>
          </a:solidFill>
          <a:latin typeface="+mj-lt"/>
          <a:ea typeface="+mn-ea"/>
          <a:cs typeface="+mn-cs"/>
        </a:defRPr>
      </a:lvl2pPr>
      <a:lvl3pPr marL="712788" indent="-260350" algn="l" defTabSz="104298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504F53"/>
          </a:solidFill>
          <a:latin typeface="+mj-lt"/>
          <a:ea typeface="+mn-ea"/>
          <a:cs typeface="+mn-cs"/>
        </a:defRPr>
      </a:lvl3pPr>
      <a:lvl4pPr indent="360363" algn="just" defTabSz="1042988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pitchFamily="34" charset="0"/>
        <a:defRPr sz="1600" kern="1200">
          <a:solidFill>
            <a:srgbClr val="504F53"/>
          </a:solidFill>
          <a:latin typeface="+mj-lt"/>
          <a:ea typeface="+mn-ea"/>
          <a:cs typeface="+mn-cs"/>
        </a:defRPr>
      </a:lvl4pPr>
      <a:lvl5pPr marL="1435100" algn="l" defTabSz="1042988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pitchFamily="34" charset="0"/>
        <a:defRPr sz="1400" kern="1200">
          <a:solidFill>
            <a:srgbClr val="8D8C90"/>
          </a:solidFill>
          <a:latin typeface="+mj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A7896285B32E53E358893D05FCC41BD692150491092E2B0B0609C123CEi7g6H" TargetMode="Externa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A7896285B32E53E358893D05FCC41BD692150491092E2B0B0609C123CEi7g6H" TargetMode="Externa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ctrTitle"/>
          </p:nvPr>
        </p:nvSpPr>
        <p:spPr>
          <a:xfrm>
            <a:off x="420452" y="3470449"/>
            <a:ext cx="9852495" cy="2461157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Основные показатели контрольной работы налоговых органов Удмуртской Республики в части специальных налоговых режимов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i="1" dirty="0">
              <a:cs typeface="Arial" pitchFamily="34" charset="0"/>
            </a:endParaRPr>
          </a:p>
        </p:txBody>
      </p:sp>
      <p:sp>
        <p:nvSpPr>
          <p:cNvPr id="3" name="Заголовок 3"/>
          <p:cNvSpPr txBox="1">
            <a:spLocks/>
          </p:cNvSpPr>
          <p:nvPr/>
        </p:nvSpPr>
        <p:spPr bwMode="auto">
          <a:xfrm>
            <a:off x="802005" y="5931606"/>
            <a:ext cx="9089390" cy="945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287" tIns="52144" rIns="104287" bIns="52144" numCol="1" anchor="ctr" anchorCtr="0" compatLnSpc="1">
            <a:prstTxWarp prst="textNoShape">
              <a:avLst/>
            </a:prstTxWarp>
            <a:noAutofit/>
          </a:bodyPr>
          <a:lstStyle>
            <a:lvl1pPr algn="l" defTabSz="912813" rtl="0" fontAlgn="base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50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defTabSz="912813" rtl="0" fontAlgn="base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Arial" pitchFamily="34" charset="0"/>
              </a:defRPr>
            </a:lvl2pPr>
            <a:lvl3pPr algn="l" defTabSz="912813" rtl="0" fontAlgn="base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Arial" pitchFamily="34" charset="0"/>
              </a:defRPr>
            </a:lvl3pPr>
            <a:lvl4pPr algn="l" defTabSz="912813" rtl="0" fontAlgn="base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Arial" pitchFamily="34" charset="0"/>
              </a:defRPr>
            </a:lvl4pPr>
            <a:lvl5pPr algn="l" defTabSz="912813" rtl="0" fontAlgn="base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Arial" pitchFamily="34" charset="0"/>
              </a:defRPr>
            </a:lvl5pPr>
            <a:lvl6pPr marL="457200" algn="l" defTabSz="912813" rtl="0" fontAlgn="base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Arial" pitchFamily="34" charset="0"/>
              </a:defRPr>
            </a:lvl6pPr>
            <a:lvl7pPr marL="914400" algn="l" defTabSz="912813" rtl="0" fontAlgn="base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Arial" pitchFamily="34" charset="0"/>
              </a:defRPr>
            </a:lvl7pPr>
            <a:lvl8pPr marL="1371600" algn="l" defTabSz="912813" rtl="0" fontAlgn="base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Arial" pitchFamily="34" charset="0"/>
              </a:defRPr>
            </a:lvl8pPr>
            <a:lvl9pPr marL="1828800" algn="l" defTabSz="912813" rtl="0" fontAlgn="base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Arial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ru-RU" sz="2500" dirty="0" smtClean="0">
                <a:latin typeface="Arial Narrow" pitchFamily="34" charset="0"/>
                <a:cs typeface="Times New Roman" pitchFamily="18" charset="0"/>
              </a:rPr>
              <a:t>Заместитель руководителя</a:t>
            </a:r>
            <a:endParaRPr lang="ru-RU" sz="2500" dirty="0">
              <a:latin typeface="Arial Narrow" pitchFamily="34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2500" dirty="0" smtClean="0">
                <a:latin typeface="Arial Narrow" pitchFamily="34" charset="0"/>
                <a:cs typeface="Times New Roman" pitchFamily="18" charset="0"/>
              </a:rPr>
              <a:t>Кузнецова Венера </a:t>
            </a:r>
            <a:r>
              <a:rPr lang="ru-RU" sz="2500" dirty="0" err="1" smtClean="0">
                <a:latin typeface="Arial Narrow" pitchFamily="34" charset="0"/>
                <a:cs typeface="Times New Roman" pitchFamily="18" charset="0"/>
              </a:rPr>
              <a:t>Гаптрашидовна</a:t>
            </a:r>
            <a:endParaRPr lang="ru-RU" sz="27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63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12" y="252239"/>
            <a:ext cx="8580438" cy="1219200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ru-RU" sz="2400" dirty="0" smtClean="0"/>
              <a:t>Удельный вес нарушений по спецрежимам </a:t>
            </a:r>
            <a:br>
              <a:rPr lang="ru-RU" sz="2400" dirty="0" smtClean="0"/>
            </a:br>
            <a:r>
              <a:rPr lang="ru-RU" sz="2400" dirty="0" smtClean="0"/>
              <a:t>в общем объеме нарушений</a:t>
            </a:r>
            <a:endParaRPr lang="ru-RU" sz="24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9</a:t>
            </a: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53875359"/>
              </p:ext>
            </p:extLst>
          </p:nvPr>
        </p:nvGraphicFramePr>
        <p:xfrm>
          <a:off x="738189" y="1332359"/>
          <a:ext cx="9145016" cy="5832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3591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10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50156" y="276045"/>
            <a:ext cx="103691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В ходе проведения камеральных налоговых проверок по </a:t>
            </a:r>
            <a:r>
              <a:rPr lang="ru-RU" sz="2400" dirty="0" smtClean="0"/>
              <a:t>упрощенной системе налогообложения, </a:t>
            </a:r>
          </a:p>
          <a:p>
            <a:pPr algn="ctr"/>
            <a:r>
              <a:rPr lang="ru-RU" sz="2400" dirty="0" smtClean="0"/>
              <a:t>особое внимание уделяется следующим вопросам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50156" y="1476375"/>
            <a:ext cx="964907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400" u="sng" dirty="0" smtClean="0">
                <a:solidFill>
                  <a:schemeClr val="tx1"/>
                </a:solidFill>
              </a:rPr>
              <a:t>соблюдению </a:t>
            </a:r>
            <a:r>
              <a:rPr lang="ru-RU" sz="2400" u="sng" dirty="0">
                <a:solidFill>
                  <a:schemeClr val="tx1"/>
                </a:solidFill>
              </a:rPr>
              <a:t>условий и ограничений по численности, размеру полученного дохода, доли участия в уставном капитале и других, установленных ст. 346.12 Налогового кодекса РФ;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400" u="sng" dirty="0" smtClean="0">
                <a:solidFill>
                  <a:schemeClr val="tx1"/>
                </a:solidFill>
              </a:rPr>
              <a:t>правомерности </a:t>
            </a:r>
            <a:r>
              <a:rPr lang="ru-RU" sz="2400" u="sng" dirty="0">
                <a:solidFill>
                  <a:schemeClr val="tx1"/>
                </a:solidFill>
              </a:rPr>
              <a:t>применения налоговых ставок в пониженном размере (0%, 5%, 10%);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400" u="sng" dirty="0" smtClean="0">
                <a:solidFill>
                  <a:schemeClr val="tx1"/>
                </a:solidFill>
              </a:rPr>
              <a:t>полноте </a:t>
            </a:r>
            <a:r>
              <a:rPr lang="ru-RU" sz="2400" u="sng" dirty="0">
                <a:solidFill>
                  <a:schemeClr val="tx1"/>
                </a:solidFill>
              </a:rPr>
              <a:t>отражения суммы полученных доходов в виде поступившей выручки на расчетные счета налогоплательщика в банках;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400" u="sng" dirty="0" smtClean="0">
                <a:solidFill>
                  <a:schemeClr val="tx1"/>
                </a:solidFill>
              </a:rPr>
              <a:t>полноте </a:t>
            </a:r>
            <a:r>
              <a:rPr lang="ru-RU" sz="2400" u="sng" dirty="0">
                <a:solidFill>
                  <a:schemeClr val="tx1"/>
                </a:solidFill>
              </a:rPr>
              <a:t>отражения суммы полученных доходов от реализации объектов движимого и недвижимого имущества;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400" u="sng" dirty="0" smtClean="0">
                <a:solidFill>
                  <a:schemeClr val="tx1"/>
                </a:solidFill>
              </a:rPr>
              <a:t>правильности </a:t>
            </a:r>
            <a:r>
              <a:rPr lang="ru-RU" sz="2400" u="sng" dirty="0">
                <a:solidFill>
                  <a:schemeClr val="tx1"/>
                </a:solidFill>
              </a:rPr>
              <a:t>формирования убытков и правомерности их отражения (количество организаций, заявивших убыток свыше 100 тыс. руб. увеличилось в 2017 году в сравнении с 2016 годом на 23 единицы и составило 534);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400" u="sng" dirty="0" smtClean="0">
                <a:solidFill>
                  <a:schemeClr val="tx1"/>
                </a:solidFill>
              </a:rPr>
              <a:t>правомерности </a:t>
            </a:r>
            <a:r>
              <a:rPr lang="ru-RU" sz="2400" u="sng" dirty="0">
                <a:solidFill>
                  <a:schemeClr val="tx1"/>
                </a:solidFill>
              </a:rPr>
              <a:t>уменьшения суммы налога на сумму страховых взносов на обязательное пенсионное страхование.</a:t>
            </a:r>
          </a:p>
        </p:txBody>
      </p:sp>
    </p:spTree>
    <p:extLst>
      <p:ext uri="{BB962C8B-B14F-4D97-AF65-F5344CB8AC3E}">
        <p14:creationId xmlns:p14="http://schemas.microsoft.com/office/powerpoint/2010/main" val="14011470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11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38188" y="252239"/>
            <a:ext cx="97210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В ходе проведения камеральных налоговых проверок по </a:t>
            </a:r>
            <a:r>
              <a:rPr lang="ru-RU" sz="2400" dirty="0" smtClean="0"/>
              <a:t>единому сельхозналогу, особое </a:t>
            </a:r>
            <a:r>
              <a:rPr lang="ru-RU" sz="2400" dirty="0"/>
              <a:t>внимание уделяется следующим вопросам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38188" y="1188343"/>
            <a:ext cx="914501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ru-RU" sz="2800" u="sng" dirty="0" smtClean="0">
                <a:solidFill>
                  <a:schemeClr val="tx1"/>
                </a:solidFill>
              </a:rPr>
              <a:t>полноте </a:t>
            </a:r>
            <a:r>
              <a:rPr lang="ru-RU" sz="2800" u="sng" dirty="0">
                <a:solidFill>
                  <a:schemeClr val="tx1"/>
                </a:solidFill>
              </a:rPr>
              <a:t>отражения сумм полученных субсидий на основании данных, полученных их органов законодательной власти; 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ru-RU" sz="2800" u="sng" dirty="0" smtClean="0">
                <a:solidFill>
                  <a:schemeClr val="tx1"/>
                </a:solidFill>
              </a:rPr>
              <a:t>соблюдению </a:t>
            </a:r>
            <a:r>
              <a:rPr lang="ru-RU" sz="2800" u="sng" dirty="0">
                <a:solidFill>
                  <a:schemeClr val="tx1"/>
                </a:solidFill>
              </a:rPr>
              <a:t>установленных ст. 346.2 Налогового кодекса РФ условий и ограничений, в том числе по доле дохода </a:t>
            </a:r>
            <a:r>
              <a:rPr lang="ru-RU" sz="2800" u="sng" dirty="0" smtClean="0">
                <a:solidFill>
                  <a:schemeClr val="tx1"/>
                </a:solidFill>
              </a:rPr>
              <a:t>от </a:t>
            </a:r>
            <a:r>
              <a:rPr lang="ru-RU" sz="2800" u="sng" dirty="0">
                <a:solidFill>
                  <a:schemeClr val="tx1"/>
                </a:solidFill>
              </a:rPr>
              <a:t>реализации произведенной сельскохозяйственной продукции, в общем доходе от реализации товаров (работ, услуг);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ru-RU" sz="2800" u="sng" dirty="0" smtClean="0">
                <a:solidFill>
                  <a:schemeClr val="tx1"/>
                </a:solidFill>
              </a:rPr>
              <a:t>полноте </a:t>
            </a:r>
            <a:r>
              <a:rPr lang="ru-RU" sz="2800" u="sng" dirty="0">
                <a:solidFill>
                  <a:schemeClr val="tx1"/>
                </a:solidFill>
              </a:rPr>
              <a:t>отражения суммы полученных доходов в виде поступившей выручки на расчетные счета налогоплательщика в банках;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ru-RU" sz="2800" u="sng" dirty="0" smtClean="0">
                <a:solidFill>
                  <a:schemeClr val="tx1"/>
                </a:solidFill>
              </a:rPr>
              <a:t>полноте </a:t>
            </a:r>
            <a:r>
              <a:rPr lang="ru-RU" sz="2800" u="sng" dirty="0">
                <a:solidFill>
                  <a:schemeClr val="tx1"/>
                </a:solidFill>
              </a:rPr>
              <a:t>отражения суммы полученных доходов от реализации объектов движимого и недвижимого имущества.</a:t>
            </a:r>
          </a:p>
        </p:txBody>
      </p:sp>
    </p:spTree>
    <p:extLst>
      <p:ext uri="{BB962C8B-B14F-4D97-AF65-F5344CB8AC3E}">
        <p14:creationId xmlns:p14="http://schemas.microsoft.com/office/powerpoint/2010/main" val="30992152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12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22164" y="252239"/>
            <a:ext cx="100811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В ходе проведения камеральных налоговых проверок по </a:t>
            </a:r>
            <a:r>
              <a:rPr lang="ru-RU" sz="2400" dirty="0" smtClean="0"/>
              <a:t>единому налогу на вмененный доход, особое </a:t>
            </a:r>
            <a:r>
              <a:rPr lang="ru-RU" sz="2400" dirty="0"/>
              <a:t>внимание уделяется следующим вопросам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66180" y="1117571"/>
            <a:ext cx="964907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800" u="sng" dirty="0" smtClean="0">
                <a:solidFill>
                  <a:schemeClr val="tx1"/>
                </a:solidFill>
              </a:rPr>
              <a:t> </a:t>
            </a:r>
            <a:r>
              <a:rPr lang="ru-RU" sz="2800" u="sng" dirty="0">
                <a:solidFill>
                  <a:schemeClr val="tx1"/>
                </a:solidFill>
              </a:rPr>
              <a:t>соблюдению условий и ограничений по численности, доли участия в уставном капитале и других, установленных ст. 346.26 Налогового кодекса РФ;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800" u="sng" dirty="0" smtClean="0">
                <a:solidFill>
                  <a:schemeClr val="tx1"/>
                </a:solidFill>
              </a:rPr>
              <a:t>правомерности </a:t>
            </a:r>
            <a:r>
              <a:rPr lang="ru-RU" sz="2800" u="sng" dirty="0">
                <a:solidFill>
                  <a:schemeClr val="tx1"/>
                </a:solidFill>
              </a:rPr>
              <a:t>применения налоговых ставок в пониженном размере (7,5%);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800" u="sng" dirty="0" smtClean="0">
                <a:solidFill>
                  <a:schemeClr val="tx1"/>
                </a:solidFill>
              </a:rPr>
              <a:t>правомерности </a:t>
            </a:r>
            <a:r>
              <a:rPr lang="ru-RU" sz="2800" u="sng" dirty="0">
                <a:solidFill>
                  <a:schemeClr val="tx1"/>
                </a:solidFill>
              </a:rPr>
              <a:t>уменьшения суммы налога на сумму страховых взносов на обязательное пенсионное страхование;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800" u="sng" dirty="0" smtClean="0">
                <a:solidFill>
                  <a:schemeClr val="tx1"/>
                </a:solidFill>
              </a:rPr>
              <a:t>представлению </a:t>
            </a:r>
            <a:r>
              <a:rPr lang="ru-RU" sz="2800" u="sng" dirty="0">
                <a:solidFill>
                  <a:schemeClr val="tx1"/>
                </a:solidFill>
              </a:rPr>
              <a:t>налоговой отчетности по иным системам налогообложения в случае установления фактов получения дохода от деятельности, не подпадающей под применение данного режима налогообложения (реализация имущества, которое использовалось при ЕНВД, поступление по договорам и контрактам).</a:t>
            </a:r>
          </a:p>
        </p:txBody>
      </p:sp>
    </p:spTree>
    <p:extLst>
      <p:ext uri="{BB962C8B-B14F-4D97-AF65-F5344CB8AC3E}">
        <p14:creationId xmlns:p14="http://schemas.microsoft.com/office/powerpoint/2010/main" val="28541779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13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06140" y="252239"/>
            <a:ext cx="105131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В ходе проведения камеральных налоговых проверок по </a:t>
            </a:r>
            <a:r>
              <a:rPr lang="ru-RU" sz="2400" dirty="0" smtClean="0"/>
              <a:t>патентной системе налогообложения, особое </a:t>
            </a:r>
            <a:r>
              <a:rPr lang="ru-RU" sz="2400" dirty="0"/>
              <a:t>внимание уделяется следующим вопросам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50156" y="1144370"/>
            <a:ext cx="993710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200" u="sng" dirty="0" smtClean="0">
                <a:solidFill>
                  <a:schemeClr val="tx1"/>
                </a:solidFill>
              </a:rPr>
              <a:t>проверка </a:t>
            </a:r>
            <a:r>
              <a:rPr lang="ru-RU" sz="2200" u="sng" dirty="0">
                <a:solidFill>
                  <a:schemeClr val="tx1"/>
                </a:solidFill>
              </a:rPr>
              <a:t>соблюдения условий в отношении численности, видов предпринимательской деятельности и иных условий, установленных ст. 346.43, 346.45 Налогового кодекса РФ. Так, в патенте содержится указание на территорию его действия. Однако, денежные средства за выполненные работы (оказанные услуги) поступают от организаций, состоящих на учете в налоговых органах расположенных не на территории Удмуртской Республики.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200" u="sng" dirty="0" smtClean="0">
                <a:solidFill>
                  <a:schemeClr val="tx1"/>
                </a:solidFill>
              </a:rPr>
              <a:t>проверка </a:t>
            </a:r>
            <a:r>
              <a:rPr lang="ru-RU" sz="2200" u="sng" dirty="0">
                <a:solidFill>
                  <a:schemeClr val="tx1"/>
                </a:solidFill>
              </a:rPr>
              <a:t>соответствия показателей, заявленных предпринимателем при получении патента, его деятельности, объему и характеру выполненных работ (услуг). Например, из общего количества налогоплательщиков, получивших патент в 2018 году по виду деятельности «Услуги по производству монтажных, электромонтажных, санитарно-технических и сварочных работ» без использования труда наемных работников, 12% составляют женщины. При этом в назначение платежа указано «замена труб ГВС и ХВС», «замена оконных блоков» и другие.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200" u="sng" dirty="0" smtClean="0">
                <a:solidFill>
                  <a:schemeClr val="tx1"/>
                </a:solidFill>
              </a:rPr>
              <a:t>проверка </a:t>
            </a:r>
            <a:r>
              <a:rPr lang="ru-RU" sz="2200" u="sng" dirty="0">
                <a:solidFill>
                  <a:schemeClr val="tx1"/>
                </a:solidFill>
              </a:rPr>
              <a:t>соответствия назначения поступивших на расчетный счет налогоплательщика денежных средств виду деятельности, на который был приобретен патент.</a:t>
            </a:r>
          </a:p>
        </p:txBody>
      </p:sp>
    </p:spTree>
    <p:extLst>
      <p:ext uri="{BB962C8B-B14F-4D97-AF65-F5344CB8AC3E}">
        <p14:creationId xmlns:p14="http://schemas.microsoft.com/office/powerpoint/2010/main" val="20445168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14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94172" y="324247"/>
            <a:ext cx="100992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/>
              <a:t>Развитие законодательной базы </a:t>
            </a:r>
            <a:endParaRPr lang="ru-RU" sz="3200" dirty="0" smtClean="0"/>
          </a:p>
          <a:p>
            <a:pPr algn="ctr"/>
            <a:r>
              <a:rPr lang="ru-RU" sz="3200" dirty="0" smtClean="0"/>
              <a:t>по упрощенной системе налогообложения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03016" y="1548383"/>
            <a:ext cx="97210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800" u="sng" dirty="0">
                <a:solidFill>
                  <a:schemeClr val="tx1"/>
                </a:solidFill>
              </a:rPr>
              <a:t>1.	Величина предельного размера доходов, ограничивающая право налогоплательщика на применение УСН увеличилась с 20 млн. руб. в 2006г. до 60 млн. руб. в 2010г. и 150 млн. руб. с 01.01.2017г.</a:t>
            </a:r>
          </a:p>
          <a:p>
            <a:pPr algn="just">
              <a:lnSpc>
                <a:spcPct val="150000"/>
              </a:lnSpc>
            </a:pPr>
            <a:r>
              <a:rPr lang="ru-RU" sz="2800" u="sng" dirty="0">
                <a:solidFill>
                  <a:schemeClr val="tx1"/>
                </a:solidFill>
              </a:rPr>
              <a:t>2.	</a:t>
            </a:r>
            <a:r>
              <a:rPr lang="ru-RU" sz="2800" u="sng" dirty="0" smtClean="0">
                <a:solidFill>
                  <a:schemeClr val="tx1"/>
                </a:solidFill>
              </a:rPr>
              <a:t>Установленные пониженные ставки налога:</a:t>
            </a:r>
            <a:endParaRPr lang="ru-RU" sz="2800" u="sng" dirty="0">
              <a:solidFill>
                <a:schemeClr val="tx1"/>
              </a:solidFill>
            </a:endParaRP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2800" u="sng" dirty="0" smtClean="0">
                <a:solidFill>
                  <a:schemeClr val="tx1"/>
                </a:solidFill>
              </a:rPr>
              <a:t>5 </a:t>
            </a:r>
            <a:r>
              <a:rPr lang="ru-RU" sz="2800" u="sng" dirty="0">
                <a:solidFill>
                  <a:schemeClr val="tx1"/>
                </a:solidFill>
              </a:rPr>
              <a:t>% с  01.01.2011г. (Закон УР от 22.10.2012 № 55-РЗ, </a:t>
            </a:r>
            <a:r>
              <a:rPr lang="ru-RU" sz="2800" u="sng" dirty="0" smtClean="0">
                <a:solidFill>
                  <a:schemeClr val="tx1"/>
                </a:solidFill>
              </a:rPr>
              <a:t> Закон </a:t>
            </a:r>
            <a:r>
              <a:rPr lang="ru-RU" sz="2800" u="sng" dirty="0">
                <a:solidFill>
                  <a:schemeClr val="tx1"/>
                </a:solidFill>
              </a:rPr>
              <a:t>УР от 29.11.2017 № 66-РЗ);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2800" u="sng" dirty="0" smtClean="0">
                <a:solidFill>
                  <a:schemeClr val="tx1"/>
                </a:solidFill>
              </a:rPr>
              <a:t>0</a:t>
            </a:r>
            <a:r>
              <a:rPr lang="ru-RU" sz="2800" u="sng" dirty="0">
                <a:solidFill>
                  <a:schemeClr val="tx1"/>
                </a:solidFill>
              </a:rPr>
              <a:t>% с 01.01.2015г. (Закон УР от 14.05.2015 № 32-РЗ).</a:t>
            </a:r>
          </a:p>
        </p:txBody>
      </p:sp>
    </p:spTree>
    <p:extLst>
      <p:ext uri="{BB962C8B-B14F-4D97-AF65-F5344CB8AC3E}">
        <p14:creationId xmlns:p14="http://schemas.microsoft.com/office/powerpoint/2010/main" val="32333507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15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44517" y="180231"/>
            <a:ext cx="97930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/>
              <a:t>Развитие законодательной базы </a:t>
            </a:r>
          </a:p>
          <a:p>
            <a:pPr algn="ctr"/>
            <a:r>
              <a:rPr lang="ru-RU" sz="2800" dirty="0"/>
              <a:t>по </a:t>
            </a:r>
            <a:r>
              <a:rPr lang="ru-RU" sz="2800" dirty="0" smtClean="0"/>
              <a:t>единому налогу на вмененный доход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02562" y="1134338"/>
            <a:ext cx="907300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u="sng" dirty="0" smtClean="0">
                <a:solidFill>
                  <a:schemeClr val="tx1"/>
                </a:solidFill>
              </a:rPr>
              <a:t>1. Ставка </a:t>
            </a:r>
            <a:r>
              <a:rPr lang="ru-RU" sz="2800" u="sng" dirty="0">
                <a:solidFill>
                  <a:schemeClr val="tx1"/>
                </a:solidFill>
              </a:rPr>
              <a:t>налога по ЕНВД 7,5% с 01.01.2016г. (Решение городской Думы г. Ижевска от 27.11.2007 № 338 в редакции от 15.12.2015).</a:t>
            </a:r>
          </a:p>
          <a:p>
            <a:pPr algn="just"/>
            <a:r>
              <a:rPr lang="ru-RU" sz="2800" u="sng" dirty="0" smtClean="0">
                <a:solidFill>
                  <a:schemeClr val="tx1"/>
                </a:solidFill>
              </a:rPr>
              <a:t>2. У </a:t>
            </a:r>
            <a:r>
              <a:rPr lang="ru-RU" sz="2800" u="sng" dirty="0">
                <a:solidFill>
                  <a:schemeClr val="tx1"/>
                </a:solidFill>
              </a:rPr>
              <a:t>индивидуальных предпринимателей </a:t>
            </a:r>
            <a:r>
              <a:rPr lang="ru-RU" sz="2800" u="sng" dirty="0" smtClean="0">
                <a:solidFill>
                  <a:schemeClr val="tx1"/>
                </a:solidFill>
              </a:rPr>
              <a:t>– работодателей, </a:t>
            </a:r>
            <a:r>
              <a:rPr lang="ru-RU" sz="2800" u="sng" dirty="0">
                <a:solidFill>
                  <a:schemeClr val="tx1"/>
                </a:solidFill>
              </a:rPr>
              <a:t>в 2017 году возникло право уменьшать исчисленный налог на сумму уплаченных страховых взносов в фиксированном </a:t>
            </a:r>
            <a:r>
              <a:rPr lang="ru-RU" sz="2800" u="sng" dirty="0" smtClean="0">
                <a:solidFill>
                  <a:schemeClr val="tx1"/>
                </a:solidFill>
              </a:rPr>
              <a:t>размере;</a:t>
            </a:r>
          </a:p>
          <a:p>
            <a:pPr algn="just"/>
            <a:r>
              <a:rPr lang="ru-RU" sz="2800" u="sng" dirty="0">
                <a:solidFill>
                  <a:schemeClr val="tx1"/>
                </a:solidFill>
              </a:rPr>
              <a:t>3. С 2018 года сумма налога, уплачиваемая при применении </a:t>
            </a:r>
            <a:r>
              <a:rPr lang="ru-RU" sz="2800" u="sng" dirty="0" smtClean="0">
                <a:solidFill>
                  <a:schemeClr val="tx1"/>
                </a:solidFill>
              </a:rPr>
              <a:t>ЕНВД индивидуальными предпринимателями, </a:t>
            </a:r>
            <a:r>
              <a:rPr lang="ru-RU" sz="2800" u="sng" dirty="0">
                <a:solidFill>
                  <a:schemeClr val="tx1"/>
                </a:solidFill>
              </a:rPr>
              <a:t>может быть дополнительно уменьшена на сумму расходов по приобретению ККТ. (Федеральный </a:t>
            </a:r>
            <a:r>
              <a:rPr lang="ru-RU" sz="2800" u="sng" dirty="0">
                <a:solidFill>
                  <a:schemeClr val="tx1"/>
                </a:solidFill>
                <a:hlinkClick r:id="rId2"/>
              </a:rPr>
              <a:t>закон</a:t>
            </a:r>
            <a:r>
              <a:rPr lang="ru-RU" sz="2800" u="sng" dirty="0">
                <a:solidFill>
                  <a:schemeClr val="tx1"/>
                </a:solidFill>
              </a:rPr>
              <a:t> N 349-ФЗ «О внесении изменений в часть вторую Налогового кодекса Российской Федерации»).</a:t>
            </a:r>
          </a:p>
        </p:txBody>
      </p:sp>
    </p:spTree>
    <p:extLst>
      <p:ext uri="{BB962C8B-B14F-4D97-AF65-F5344CB8AC3E}">
        <p14:creationId xmlns:p14="http://schemas.microsoft.com/office/powerpoint/2010/main" val="16065635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16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38188" y="252239"/>
            <a:ext cx="96490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/>
              <a:t>Развитие законодательной базы </a:t>
            </a:r>
          </a:p>
          <a:p>
            <a:pPr algn="ctr"/>
            <a:r>
              <a:rPr lang="ru-RU" sz="2800" dirty="0"/>
              <a:t>по </a:t>
            </a:r>
            <a:r>
              <a:rPr lang="ru-RU" sz="2800" dirty="0" smtClean="0"/>
              <a:t>патентной системе налогообложения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22164" y="1206346"/>
            <a:ext cx="928903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u="sng" dirty="0">
                <a:solidFill>
                  <a:schemeClr val="tx1"/>
                </a:solidFill>
              </a:rPr>
              <a:t>1.	Снижение размера потенциально возможного к получению годового дохода (по 37 видам из 47 установленных) </a:t>
            </a:r>
            <a:r>
              <a:rPr lang="ru-RU" sz="2800" u="sng" dirty="0" smtClean="0">
                <a:solidFill>
                  <a:schemeClr val="tx1"/>
                </a:solidFill>
              </a:rPr>
              <a:t>с </a:t>
            </a:r>
            <a:r>
              <a:rPr lang="ru-RU" sz="2800" u="sng" dirty="0">
                <a:solidFill>
                  <a:schemeClr val="tx1"/>
                </a:solidFill>
              </a:rPr>
              <a:t>2015 </a:t>
            </a:r>
            <a:r>
              <a:rPr lang="ru-RU" sz="2800" u="sng" dirty="0" smtClean="0">
                <a:solidFill>
                  <a:schemeClr val="tx1"/>
                </a:solidFill>
              </a:rPr>
              <a:t>года (Закон </a:t>
            </a:r>
            <a:r>
              <a:rPr lang="ru-RU" sz="2800" u="sng" dirty="0">
                <a:solidFill>
                  <a:schemeClr val="tx1"/>
                </a:solidFill>
              </a:rPr>
              <a:t>УР от 20.11.2014 № 66-РЗ);</a:t>
            </a:r>
          </a:p>
          <a:p>
            <a:pPr algn="just"/>
            <a:r>
              <a:rPr lang="ru-RU" sz="2800" u="sng" dirty="0">
                <a:solidFill>
                  <a:schemeClr val="tx1"/>
                </a:solidFill>
              </a:rPr>
              <a:t>2.	Введение ставки налога в размере 0% </a:t>
            </a:r>
            <a:r>
              <a:rPr lang="ru-RU" sz="2800" u="sng" dirty="0" smtClean="0">
                <a:solidFill>
                  <a:schemeClr val="tx1"/>
                </a:solidFill>
              </a:rPr>
              <a:t>с </a:t>
            </a:r>
            <a:r>
              <a:rPr lang="ru-RU" sz="2800" u="sng" dirty="0">
                <a:solidFill>
                  <a:schemeClr val="tx1"/>
                </a:solidFill>
              </a:rPr>
              <a:t>01.01.2015г. (Закон УР от 14.05.2015 № 32-РЗ);</a:t>
            </a:r>
          </a:p>
          <a:p>
            <a:pPr algn="just"/>
            <a:r>
              <a:rPr lang="ru-RU" sz="2800" u="sng" dirty="0" smtClean="0">
                <a:solidFill>
                  <a:schemeClr val="tx1"/>
                </a:solidFill>
              </a:rPr>
              <a:t>3.	Увеличение </a:t>
            </a:r>
            <a:r>
              <a:rPr lang="ru-RU" sz="2800" u="sng" dirty="0">
                <a:solidFill>
                  <a:schemeClr val="tx1"/>
                </a:solidFill>
              </a:rPr>
              <a:t>видов предпринимательской </a:t>
            </a:r>
            <a:r>
              <a:rPr lang="ru-RU" sz="2800" u="sng" dirty="0" smtClean="0">
                <a:solidFill>
                  <a:schemeClr val="tx1"/>
                </a:solidFill>
              </a:rPr>
              <a:t>деятельности </a:t>
            </a:r>
            <a:r>
              <a:rPr lang="ru-RU" sz="2800" u="sng" dirty="0">
                <a:solidFill>
                  <a:schemeClr val="tx1"/>
                </a:solidFill>
              </a:rPr>
              <a:t>(ФЗ от 13.07.2015 № 232-ФЗ</a:t>
            </a:r>
            <a:r>
              <a:rPr lang="ru-RU" sz="2800" u="sng" dirty="0" smtClean="0">
                <a:solidFill>
                  <a:schemeClr val="tx1"/>
                </a:solidFill>
              </a:rPr>
              <a:t>);</a:t>
            </a:r>
          </a:p>
          <a:p>
            <a:pPr algn="just"/>
            <a:r>
              <a:rPr lang="ru-RU" sz="2800" dirty="0">
                <a:solidFill>
                  <a:schemeClr val="tx1"/>
                </a:solidFill>
              </a:rPr>
              <a:t>4. С 2018 года сумма налога, уплачиваемая при применении </a:t>
            </a:r>
            <a:r>
              <a:rPr lang="ru-RU" sz="2800" dirty="0" smtClean="0">
                <a:solidFill>
                  <a:schemeClr val="tx1"/>
                </a:solidFill>
              </a:rPr>
              <a:t>патентной </a:t>
            </a:r>
            <a:r>
              <a:rPr lang="ru-RU" sz="2800" dirty="0">
                <a:solidFill>
                  <a:schemeClr val="tx1"/>
                </a:solidFill>
              </a:rPr>
              <a:t>системы, может быть дополнительно уменьшена на сумму расходов по приобретению ККТ. (Федеральный </a:t>
            </a:r>
            <a:r>
              <a:rPr lang="ru-RU" sz="2800" dirty="0">
                <a:solidFill>
                  <a:schemeClr val="tx1"/>
                </a:solidFill>
                <a:hlinkClick r:id="rId2"/>
              </a:rPr>
              <a:t>закон</a:t>
            </a:r>
            <a:r>
              <a:rPr lang="ru-RU" sz="2800" dirty="0">
                <a:solidFill>
                  <a:schemeClr val="tx1"/>
                </a:solidFill>
              </a:rPr>
              <a:t> N 349-ФЗ «О внесении изменений в часть вторую Налогового кодекса Российской Федерации»).</a:t>
            </a:r>
            <a:endParaRPr lang="ru-RU" sz="2800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7832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4175" y="1044575"/>
            <a:ext cx="1847850" cy="213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43" name="Прямоугольник 3"/>
          <p:cNvSpPr>
            <a:spLocks noChangeArrowheads="1"/>
          </p:cNvSpPr>
          <p:nvPr/>
        </p:nvSpPr>
        <p:spPr bwMode="auto">
          <a:xfrm>
            <a:off x="2508250" y="3910013"/>
            <a:ext cx="5545138" cy="60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8" tIns="45704" rIns="91408" bIns="45704">
            <a:spAutoFit/>
          </a:bodyPr>
          <a:lstStyle>
            <a:lvl1pPr eaLnBrk="0" hangingPunct="0">
              <a:spcBef>
                <a:spcPct val="20000"/>
              </a:spcBef>
              <a:buFont typeface="+mj-lt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700">
                <a:solidFill>
                  <a:srgbClr val="005AA9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504F53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228600" algn="just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504F53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8D8C90"/>
                </a:solidFill>
                <a:latin typeface="Calibri" pitchFamily="34" charset="0"/>
              </a:defRPr>
            </a:lvl5pPr>
            <a:lvl6pPr marL="2514600" indent="-228600" defTabSz="1039813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8D8C90"/>
                </a:solidFill>
                <a:latin typeface="Calibri" pitchFamily="34" charset="0"/>
              </a:defRPr>
            </a:lvl6pPr>
            <a:lvl7pPr marL="2971800" indent="-228600" defTabSz="1039813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8D8C90"/>
                </a:solidFill>
                <a:latin typeface="Calibri" pitchFamily="34" charset="0"/>
              </a:defRPr>
            </a:lvl7pPr>
            <a:lvl8pPr marL="3429000" indent="-228600" defTabSz="1039813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8D8C90"/>
                </a:solidFill>
                <a:latin typeface="Calibri" pitchFamily="34" charset="0"/>
              </a:defRPr>
            </a:lvl8pPr>
            <a:lvl9pPr marL="3886200" indent="-228600" defTabSz="1039813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spcAft>
                <a:spcPts val="900"/>
              </a:spcAft>
              <a:buSzPct val="80000"/>
            </a:pPr>
            <a:r>
              <a:rPr lang="ru-RU" altLang="ru-RU" b="1">
                <a:solidFill>
                  <a:srgbClr val="0070C0"/>
                </a:solidFill>
                <a:latin typeface="Times New Roman" pitchFamily="18" charset="0"/>
              </a:rPr>
              <a:t>Спасибо за внимание!</a:t>
            </a:r>
            <a:r>
              <a:rPr lang="ru-RU" altLang="ru-RU">
                <a:solidFill>
                  <a:srgbClr val="0070C0"/>
                </a:solidFill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4248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prstClr val="white"/>
                </a:solidFill>
              </a:rPr>
              <a:t>1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38188" y="468263"/>
            <a:ext cx="96490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Общее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количество ЮЛ и ИП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зарегистрированных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 территории Удмуртской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Республики по состоянию на 01.01.2017г., 01.01.2018г.</a:t>
            </a:r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193793790"/>
              </p:ext>
            </p:extLst>
          </p:nvPr>
        </p:nvGraphicFramePr>
        <p:xfrm>
          <a:off x="954212" y="1908423"/>
          <a:ext cx="4314204" cy="3948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479461086"/>
              </p:ext>
            </p:extLst>
          </p:nvPr>
        </p:nvGraphicFramePr>
        <p:xfrm>
          <a:off x="5706740" y="2005583"/>
          <a:ext cx="4542780" cy="3933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0565397"/>
              </p:ext>
            </p:extLst>
          </p:nvPr>
        </p:nvGraphicFramePr>
        <p:xfrm>
          <a:off x="666179" y="5724847"/>
          <a:ext cx="8784978" cy="1512168"/>
        </p:xfrm>
        <a:graphic>
          <a:graphicData uri="http://schemas.openxmlformats.org/drawingml/2006/table">
            <a:tbl>
              <a:tblPr/>
              <a:tblGrid>
                <a:gridCol w="13454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71976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71976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8780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+mj-lt"/>
                        <a:defRPr sz="2800">
                          <a:solidFill>
                            <a:srgbClr val="005AA9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1900">
                          <a:solidFill>
                            <a:srgbClr val="504F53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1900">
                          <a:solidFill>
                            <a:srgbClr val="504F53"/>
                          </a:solidFill>
                          <a:latin typeface="Arial" pitchFamily="34" charset="0"/>
                        </a:defRPr>
                      </a:lvl3pPr>
                      <a:lvl4pPr marL="1600200" indent="-228600" algn="just" eaLnBrk="0" hangingPunct="0">
                        <a:lnSpc>
                          <a:spcPts val="1575"/>
                        </a:lnSpc>
                        <a:spcBef>
                          <a:spcPts val="350"/>
                        </a:spcBef>
                        <a:buFont typeface="Arial" pitchFamily="34" charset="0"/>
                        <a:defRPr sz="1200">
                          <a:solidFill>
                            <a:srgbClr val="504F53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lnSpc>
                          <a:spcPts val="1575"/>
                        </a:lnSpc>
                        <a:spcBef>
                          <a:spcPts val="350"/>
                        </a:spcBef>
                        <a:buFont typeface="Arial" pitchFamily="34" charset="0"/>
                        <a:defRPr sz="1000">
                          <a:solidFill>
                            <a:srgbClr val="8D8C90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ts val="1575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8D8C90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ts val="1575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8D8C90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ts val="1575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8D8C90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ts val="1575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8D8C90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</a:rPr>
                        <a:t>Удмуртская республика</a:t>
                      </a:r>
                    </a:p>
                  </a:txBody>
                  <a:tcPr marT="45690" marB="4569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A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</a:rPr>
                        <a:t>Юридические лица</a:t>
                      </a:r>
                    </a:p>
                  </a:txBody>
                  <a:tcPr marT="45690" marB="4569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A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</a:rPr>
                        <a:t>Индивидуальные предприниматели</a:t>
                      </a:r>
                    </a:p>
                  </a:txBody>
                  <a:tcPr marT="45690" marB="4569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1414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608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+mj-lt"/>
                        <a:defRPr sz="2800">
                          <a:solidFill>
                            <a:srgbClr val="005AA9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1900">
                          <a:solidFill>
                            <a:srgbClr val="504F53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1900">
                          <a:solidFill>
                            <a:srgbClr val="504F53"/>
                          </a:solidFill>
                          <a:latin typeface="Arial" pitchFamily="34" charset="0"/>
                        </a:defRPr>
                      </a:lvl3pPr>
                      <a:lvl4pPr marL="1600200" indent="-228600" algn="just" eaLnBrk="0" hangingPunct="0">
                        <a:lnSpc>
                          <a:spcPts val="1575"/>
                        </a:lnSpc>
                        <a:spcBef>
                          <a:spcPts val="350"/>
                        </a:spcBef>
                        <a:buFont typeface="Arial" pitchFamily="34" charset="0"/>
                        <a:defRPr sz="1200">
                          <a:solidFill>
                            <a:srgbClr val="504F53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lnSpc>
                          <a:spcPts val="1575"/>
                        </a:lnSpc>
                        <a:spcBef>
                          <a:spcPts val="350"/>
                        </a:spcBef>
                        <a:buFont typeface="Arial" pitchFamily="34" charset="0"/>
                        <a:defRPr sz="1000">
                          <a:solidFill>
                            <a:srgbClr val="8D8C90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ts val="1575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8D8C90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ts val="1575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8D8C90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ts val="1575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8D8C90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ts val="1575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8D8C90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На 01.01.17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A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76 986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A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41 331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1414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82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На 01.01.18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A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74 863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A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38 017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1414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386260" y="1548383"/>
            <a:ext cx="914400" cy="9144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4800" dirty="0" smtClean="0">
                <a:latin typeface="+mj-lt"/>
                <a:ea typeface="+mj-ea"/>
                <a:cs typeface="+mj-cs"/>
              </a:rPr>
              <a:t>на 01.01.2017г.</a:t>
            </a:r>
          </a:p>
          <a:p>
            <a: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26724" y="1530093"/>
            <a:ext cx="914400" cy="9144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4800" dirty="0" smtClean="0">
                <a:latin typeface="+mj-lt"/>
                <a:ea typeface="+mj-ea"/>
                <a:cs typeface="+mj-cs"/>
              </a:rPr>
              <a:t>на 01.01.2018г.</a:t>
            </a:r>
          </a:p>
          <a:p>
            <a: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9284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prstClr val="white"/>
                </a:solidFill>
              </a:rPr>
              <a:t>2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10196" y="468263"/>
            <a:ext cx="95050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Общее количество налогоплательщиков специальных налоговых режимов из общего количества ЮЛ </a:t>
            </a:r>
            <a:r>
              <a:rPr lang="ru-RU" sz="2400" dirty="0"/>
              <a:t>и </a:t>
            </a:r>
            <a:r>
              <a:rPr lang="ru-RU" sz="2400" dirty="0" smtClean="0"/>
              <a:t>ИП в 2016-2017г.г.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14252" y="2009766"/>
            <a:ext cx="914400" cy="9144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4800" dirty="0" smtClean="0">
                <a:latin typeface="+mj-lt"/>
                <a:ea typeface="+mj-ea"/>
                <a:cs typeface="+mj-cs"/>
              </a:rPr>
              <a:t>на 01.01.2017г.</a:t>
            </a:r>
          </a:p>
          <a:p>
            <a: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32512" y="2009766"/>
            <a:ext cx="914400" cy="9144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4800" dirty="0" smtClean="0">
                <a:latin typeface="+mj-lt"/>
                <a:ea typeface="+mj-ea"/>
                <a:cs typeface="+mj-cs"/>
              </a:rPr>
              <a:t>на 01.01.2018г.</a:t>
            </a:r>
          </a:p>
          <a:p>
            <a: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827685307"/>
              </p:ext>
            </p:extLst>
          </p:nvPr>
        </p:nvGraphicFramePr>
        <p:xfrm>
          <a:off x="-341932" y="2268462"/>
          <a:ext cx="6931644" cy="46805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137407615"/>
              </p:ext>
            </p:extLst>
          </p:nvPr>
        </p:nvGraphicFramePr>
        <p:xfrm>
          <a:off x="4626620" y="2268463"/>
          <a:ext cx="7128933" cy="47526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2228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prstClr val="white"/>
                </a:solidFill>
              </a:rPr>
              <a:t>3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19428" y="252239"/>
            <a:ext cx="99739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Общая налоговая база </a:t>
            </a:r>
            <a:r>
              <a:rPr lang="ru-RU" sz="2400" dirty="0" smtClean="0"/>
              <a:t>и налоговая база по спецрежимам, </a:t>
            </a:r>
            <a:r>
              <a:rPr lang="ru-RU" sz="2400" dirty="0"/>
              <a:t>по всем организациям и индивидуальным предпринимателям, по данным представленной налоговой отчетности в налоговые органы </a:t>
            </a:r>
            <a:r>
              <a:rPr lang="ru-RU" sz="2400" dirty="0" smtClean="0"/>
              <a:t>Удмуртской </a:t>
            </a:r>
            <a:r>
              <a:rPr lang="ru-RU" sz="2400" dirty="0"/>
              <a:t>Республики за 2016-2017г.г. 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250619556"/>
              </p:ext>
            </p:extLst>
          </p:nvPr>
        </p:nvGraphicFramePr>
        <p:xfrm>
          <a:off x="306140" y="1692399"/>
          <a:ext cx="9865096" cy="56069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09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66180" y="468263"/>
            <a:ext cx="9865096" cy="720080"/>
          </a:xfrm>
        </p:spPr>
        <p:txBody>
          <a:bodyPr/>
          <a:lstStyle/>
          <a:p>
            <a:pPr algn="ctr"/>
            <a:r>
              <a:rPr lang="ru-RU" altLang="ru-RU" sz="2400" dirty="0" smtClean="0"/>
              <a:t>                           </a:t>
            </a:r>
            <a:br>
              <a:rPr lang="ru-RU" altLang="ru-RU" sz="2400" dirty="0" smtClean="0"/>
            </a:br>
            <a:r>
              <a:rPr lang="ru-RU" altLang="ru-RU" sz="2400" dirty="0" smtClean="0"/>
              <a:t>Количество налогоплательщиков применяющих специальные налоговые режимы числящихся </a:t>
            </a:r>
            <a:br>
              <a:rPr lang="ru-RU" altLang="ru-RU" sz="2400" dirty="0" smtClean="0"/>
            </a:br>
            <a:r>
              <a:rPr lang="ru-RU" altLang="ru-RU" sz="2400" dirty="0" smtClean="0"/>
              <a:t>в Реестре субъектов малого и среднего предпринимательства</a:t>
            </a:r>
            <a:r>
              <a:rPr lang="ru-RU" altLang="ru-RU" sz="2000" dirty="0"/>
              <a:t/>
            </a:r>
            <a:br>
              <a:rPr lang="ru-RU" altLang="ru-RU" sz="2000" dirty="0"/>
            </a:br>
            <a:r>
              <a:rPr lang="ru-RU" altLang="ru-RU" sz="2000" dirty="0"/>
              <a:t>                                    </a:t>
            </a:r>
            <a:r>
              <a:rPr lang="ru-RU" altLang="ru-RU" sz="2000" dirty="0" smtClean="0"/>
              <a:t>                       </a:t>
            </a:r>
            <a:br>
              <a:rPr lang="ru-RU" altLang="ru-RU" sz="2000" dirty="0" smtClean="0"/>
            </a:b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prstClr val="white"/>
                </a:solidFill>
              </a:rPr>
              <a:t>4</a:t>
            </a:r>
            <a:endParaRPr lang="ru-RU" dirty="0">
              <a:solidFill>
                <a:prstClr val="white"/>
              </a:solidFill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100847642"/>
              </p:ext>
            </p:extLst>
          </p:nvPr>
        </p:nvGraphicFramePr>
        <p:xfrm>
          <a:off x="450156" y="1404367"/>
          <a:ext cx="9505056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050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06785" y="252239"/>
            <a:ext cx="8580438" cy="894611"/>
          </a:xfrm>
        </p:spPr>
        <p:txBody>
          <a:bodyPr/>
          <a:lstStyle/>
          <a:p>
            <a:pPr algn="ctr"/>
            <a:r>
              <a:rPr lang="ru-RU" sz="2400" dirty="0" smtClean="0"/>
              <a:t>Тенденция </a:t>
            </a:r>
            <a:r>
              <a:rPr lang="ru-RU" sz="2400" dirty="0"/>
              <a:t>по применению специальных налоговых </a:t>
            </a:r>
            <a:r>
              <a:rPr lang="ru-RU" sz="2400" dirty="0" smtClean="0"/>
              <a:t>режимов на </a:t>
            </a:r>
            <a:r>
              <a:rPr lang="ru-RU" sz="2400" dirty="0"/>
              <a:t>территории </a:t>
            </a:r>
            <a:r>
              <a:rPr lang="ru-RU" sz="2400" dirty="0" smtClean="0"/>
              <a:t>Удмуртской Республики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9739188" y="6660951"/>
            <a:ext cx="725488" cy="69691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dirty="0"/>
              <a:t>5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482604" y="4140671"/>
            <a:ext cx="914400" cy="9144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415383688"/>
              </p:ext>
            </p:extLst>
          </p:nvPr>
        </p:nvGraphicFramePr>
        <p:xfrm>
          <a:off x="882204" y="972319"/>
          <a:ext cx="8928991" cy="6120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7543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78148" y="468263"/>
            <a:ext cx="9865096" cy="576064"/>
          </a:xfrm>
        </p:spPr>
        <p:txBody>
          <a:bodyPr/>
          <a:lstStyle/>
          <a:p>
            <a:pPr algn="ctr"/>
            <a:r>
              <a:rPr lang="ru-RU" sz="2800" dirty="0"/>
              <a:t>Темп роста количества плательщиков специальных налоговых </a:t>
            </a:r>
            <a:r>
              <a:rPr lang="ru-RU" sz="2800" dirty="0" smtClean="0"/>
              <a:t>режимов за период 2015-2017г.г.</a:t>
            </a:r>
            <a:r>
              <a:rPr lang="ru-RU" altLang="ru-RU" sz="2800" dirty="0" smtClean="0"/>
              <a:t/>
            </a:r>
            <a:br>
              <a:rPr lang="ru-RU" altLang="ru-RU" sz="2800" dirty="0" smtClean="0"/>
            </a:b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6</a:t>
            </a:r>
            <a:endParaRPr lang="ru-RU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107638599"/>
              </p:ext>
            </p:extLst>
          </p:nvPr>
        </p:nvGraphicFramePr>
        <p:xfrm>
          <a:off x="666180" y="1044327"/>
          <a:ext cx="9217023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7499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7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10196" y="396255"/>
            <a:ext cx="95050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Поступления по специальным налоговым режимам </a:t>
            </a:r>
            <a:r>
              <a:rPr lang="ru-RU" sz="2400" dirty="0" smtClean="0"/>
              <a:t>в 2017 году</a:t>
            </a: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820973726"/>
              </p:ext>
            </p:extLst>
          </p:nvPr>
        </p:nvGraphicFramePr>
        <p:xfrm>
          <a:off x="666180" y="1116335"/>
          <a:ext cx="9073007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0" name="Прямая со стрелкой 9"/>
          <p:cNvCxnSpPr/>
          <p:nvPr/>
        </p:nvCxnSpPr>
        <p:spPr>
          <a:xfrm flipV="1">
            <a:off x="5382724" y="5176354"/>
            <a:ext cx="360000" cy="108012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418708" y="4261954"/>
            <a:ext cx="914400" cy="9144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5068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12" y="324247"/>
            <a:ext cx="9353226" cy="707900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ru-RU" sz="2400" dirty="0" smtClean="0"/>
              <a:t>Муниципальные образования с наибольшей суммой поступления налогов от упрощенной системы налогообложения</a:t>
            </a:r>
            <a:endParaRPr lang="ru-RU" sz="24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8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293959273"/>
              </p:ext>
            </p:extLst>
          </p:nvPr>
        </p:nvGraphicFramePr>
        <p:xfrm>
          <a:off x="666180" y="1116335"/>
          <a:ext cx="9433048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79048588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10815</TotalTime>
  <Words>886</Words>
  <Application>Microsoft Office PowerPoint</Application>
  <PresentationFormat>Произвольный</PresentationFormat>
  <Paragraphs>115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Present_FNS2012_A4</vt:lpstr>
      <vt:lpstr>Основные показатели контрольной работы налоговых органов Удмуртской Республики в части специальных налоговых режимов </vt:lpstr>
      <vt:lpstr>Презентация PowerPoint</vt:lpstr>
      <vt:lpstr>Презентация PowerPoint</vt:lpstr>
      <vt:lpstr>Презентация PowerPoint</vt:lpstr>
      <vt:lpstr>                            Количество налогоплательщиков применяющих специальные налоговые режимы числящихся  в Реестре субъектов малого и среднего предпринимательства                                                             </vt:lpstr>
      <vt:lpstr>Тенденция по применению специальных налоговых режимов на территории Удмуртской Республики</vt:lpstr>
      <vt:lpstr>Темп роста количества плательщиков специальных налоговых режимов за период 2015-2017г.г. </vt:lpstr>
      <vt:lpstr>Презентация PowerPoint</vt:lpstr>
      <vt:lpstr>Муниципальные образования с наибольшей суммой поступления налогов от упрощенной системы налогообложения</vt:lpstr>
      <vt:lpstr>Удельный вес нарушений по спецрежимам  в общем объеме нарушений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2018-05-25T10:12:54Z</cp:lastPrinted>
  <dcterms:created xsi:type="dcterms:W3CDTF">2013-02-13T05:53:22Z</dcterms:created>
  <dcterms:modified xsi:type="dcterms:W3CDTF">2018-06-04T05:50:55Z</dcterms:modified>
</cp:coreProperties>
</file>